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1.xml" ContentType="application/vnd.openxmlformats-officedocument.presentationml.slideLayou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Slides/notesSlide2.xml" ContentType="application/vnd.openxmlformats-officedocument.presentationml.notesSlide+xml"/>
  <Override PartName="/ppt/notesSlides/notesSlide6.xml" ContentType="application/vnd.openxmlformats-officedocument.presentationml.notesSlid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3.xml" ContentType="application/vnd.openxmlformats-officedocument.theme+xml"/>
  <Override PartName="/ppt/theme/theme6.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metadata" ContentType="application/binary"/>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 id="2147483655" r:id="rId3"/>
    <p:sldMasterId id="2147483657" r:id="rId4"/>
    <p:sldMasterId id="2147483659" r:id="rId5"/>
  </p:sldMasterIdLst>
  <p:notesMasterIdLst>
    <p:notesMasterId r:id="rId12"/>
  </p:notesMasterIdLst>
  <p:sldIdLst>
    <p:sldId id="256" r:id="rId6"/>
    <p:sldId id="267" r:id="rId7"/>
    <p:sldId id="270" r:id="rId8"/>
    <p:sldId id="272" r:id="rId9"/>
    <p:sldId id="273" r:id="rId10"/>
    <p:sldId id="269" r:id="rId11"/>
  </p:sldIdLst>
  <p:sldSz cx="12192000" cy="6858000"/>
  <p:notesSz cx="6858000" cy="9144000"/>
  <p:embeddedFontLst>
    <p:embeddedFont>
      <p:font typeface="Arial Narrow" panose="020B0606020202030204" pitchFamily="34"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FdEogOxBncKVXJMZrQaDKR55Zd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font" Target="fonts/font1.fntdata"/><Relationship Id="rId3" Type="http://schemas.openxmlformats.org/officeDocument/2006/relationships/slideMaster" Target="slideMasters/slideMaster3.xml"/><Relationship Id="rId34"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33" Type="http://schemas.openxmlformats.org/officeDocument/2006/relationships/customXml" Target="../customXml/item2.xml"/><Relationship Id="rId2" Type="http://schemas.openxmlformats.org/officeDocument/2006/relationships/slideMaster" Target="slideMasters/slideMaster2.xml"/><Relationship Id="rId16"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32" Type="http://schemas.openxmlformats.org/officeDocument/2006/relationships/customXml" Target="../customXml/item1.xml"/><Relationship Id="rId5" Type="http://schemas.openxmlformats.org/officeDocument/2006/relationships/slideMaster" Target="slideMasters/slideMaster5.xml"/><Relationship Id="rId15"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font" Target="fonts/font2.fntdata"/><Relationship Id="rId27" Type="http://customschemas.google.com/relationships/presentationmetadata" Target="metadata"/><Relationship Id="rId30"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 name="Google Shape;4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2" name="Google Shape;16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2" name="Google Shape;16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93707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2" name="Google Shape;16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7377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2" name="Google Shape;16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22675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6"/>
        <p:cNvGrpSpPr/>
        <p:nvPr/>
      </p:nvGrpSpPr>
      <p:grpSpPr>
        <a:xfrm>
          <a:off x="0" y="0"/>
          <a:ext cx="0" cy="0"/>
          <a:chOff x="0" y="0"/>
          <a:chExt cx="0" cy="0"/>
        </a:xfrm>
      </p:grpSpPr>
      <p:sp>
        <p:nvSpPr>
          <p:cNvPr id="17" name="Google Shape;17;p19"/>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595959"/>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9"/>
          <p:cNvSpPr txBox="1">
            <a:spLocks noGrp="1"/>
          </p:cNvSpPr>
          <p:nvPr>
            <p:ph type="body" idx="1"/>
          </p:nvPr>
        </p:nvSpPr>
        <p:spPr>
          <a:xfrm>
            <a:off x="814346" y="1825626"/>
            <a:ext cx="5181600" cy="385160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9"/>
          <p:cNvSpPr txBox="1">
            <a:spLocks noGrp="1"/>
          </p:cNvSpPr>
          <p:nvPr>
            <p:ph type="body" idx="2"/>
          </p:nvPr>
        </p:nvSpPr>
        <p:spPr>
          <a:xfrm>
            <a:off x="6172200" y="1825625"/>
            <a:ext cx="5181600" cy="385160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95959"/>
              </a:buClr>
              <a:buSzPts val="1800"/>
              <a:buNone/>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ación">
  <p:cSld name="Comparación">
    <p:spTree>
      <p:nvGrpSpPr>
        <p:cNvPr id="1" name="Shape 3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3"/>
        <p:cNvGrpSpPr/>
        <p:nvPr/>
      </p:nvGrpSpPr>
      <p:grpSpPr>
        <a:xfrm>
          <a:off x="0" y="0"/>
          <a:ext cx="0" cy="0"/>
          <a:chOff x="0" y="0"/>
          <a:chExt cx="0" cy="0"/>
        </a:xfrm>
      </p:grpSpPr>
      <p:sp>
        <p:nvSpPr>
          <p:cNvPr id="34" name="Google Shape;34;p27"/>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7"/>
        <p:cNvGrpSpPr/>
        <p:nvPr/>
      </p:nvGrpSpPr>
      <p:grpSpPr>
        <a:xfrm>
          <a:off x="0" y="0"/>
          <a:ext cx="0" cy="0"/>
          <a:chOff x="0" y="0"/>
          <a:chExt cx="0" cy="0"/>
        </a:xfrm>
      </p:grpSpPr>
      <p:sp>
        <p:nvSpPr>
          <p:cNvPr id="38" name="Google Shape;38;p29"/>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
        <p:cNvGrpSpPr/>
        <p:nvPr/>
      </p:nvGrpSpPr>
      <p:grpSpPr>
        <a:xfrm>
          <a:off x="0" y="0"/>
          <a:ext cx="0" cy="0"/>
          <a:chOff x="0" y="0"/>
          <a:chExt cx="0" cy="0"/>
        </a:xfrm>
      </p:grpSpPr>
      <p:sp>
        <p:nvSpPr>
          <p:cNvPr id="14" name="Google Shape;14;p18"/>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595959"/>
              </a:buClr>
              <a:buSzPts val="3600"/>
              <a:buFont typeface="Arial"/>
              <a:buNone/>
              <a:defRPr sz="3600" b="1" i="0" u="none" strike="noStrike" cap="none">
                <a:solidFill>
                  <a:srgbClr val="59595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18"/>
          <p:cNvSpPr txBox="1">
            <a:spLocks noGrp="1"/>
          </p:cNvSpPr>
          <p:nvPr>
            <p:ph type="body" idx="1"/>
          </p:nvPr>
        </p:nvSpPr>
        <p:spPr>
          <a:xfrm>
            <a:off x="838200" y="1825625"/>
            <a:ext cx="10515600" cy="3859558"/>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1000"/>
              </a:spcBef>
              <a:spcAft>
                <a:spcPts val="0"/>
              </a:spcAft>
              <a:buClr>
                <a:srgbClr val="595959"/>
              </a:buClr>
              <a:buSzPts val="2400"/>
              <a:buFont typeface="Arial"/>
              <a:buNone/>
              <a:defRPr sz="2400" b="0" i="0" u="none" strike="noStrike" cap="none">
                <a:solidFill>
                  <a:srgbClr val="595959"/>
                </a:solidFill>
                <a:latin typeface="Arial Narrow"/>
                <a:ea typeface="Arial Narrow"/>
                <a:cs typeface="Arial Narrow"/>
                <a:sym typeface="Arial Narrow"/>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
        <p:cNvGrpSpPr/>
        <p:nvPr/>
      </p:nvGrpSpPr>
      <p:grpSpPr>
        <a:xfrm>
          <a:off x="0" y="0"/>
          <a:ext cx="0" cy="0"/>
          <a:chOff x="0" y="0"/>
          <a:chExt cx="0" cy="0"/>
        </a:xfrm>
      </p:grpSpPr>
      <p:sp>
        <p:nvSpPr>
          <p:cNvPr id="32" name="Google Shape;32;p26"/>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
        <p:cNvGrpSpPr/>
        <p:nvPr/>
      </p:nvGrpSpPr>
      <p:grpSpPr>
        <a:xfrm>
          <a:off x="0" y="0"/>
          <a:ext cx="0" cy="0"/>
          <a:chOff x="0" y="0"/>
          <a:chExt cx="0" cy="0"/>
        </a:xfrm>
      </p:grpSpPr>
      <p:sp>
        <p:nvSpPr>
          <p:cNvPr id="36" name="Google Shape;36;p28"/>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4800"/>
              <a:buFont typeface="Arial"/>
              <a:buNone/>
              <a:defRPr sz="48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okwi.com/projects/377613640309202945"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Google Shape;43;p1"/>
          <p:cNvSpPr txBox="1">
            <a:spLocks noGrp="1"/>
          </p:cNvSpPr>
          <p:nvPr>
            <p:ph type="title"/>
          </p:nvPr>
        </p:nvSpPr>
        <p:spPr>
          <a:xfrm>
            <a:off x="854103" y="2606222"/>
            <a:ext cx="1051560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800"/>
              <a:buFont typeface="Arial"/>
              <a:buNone/>
            </a:pPr>
            <a:r>
              <a:rPr lang="es-CO" dirty="0"/>
              <a:t>Microcontroladores</a:t>
            </a:r>
            <a:br>
              <a:rPr lang="es-CO" dirty="0"/>
            </a:br>
            <a:r>
              <a:rPr lang="es-CO" dirty="0"/>
              <a:t>LCD</a:t>
            </a:r>
            <a:endParaRPr dirty="0"/>
          </a:p>
        </p:txBody>
      </p:sp>
      <p:sp>
        <p:nvSpPr>
          <p:cNvPr id="44" name="Google Shape;44;p1"/>
          <p:cNvSpPr txBox="1"/>
          <p:nvPr/>
        </p:nvSpPr>
        <p:spPr>
          <a:xfrm>
            <a:off x="838200" y="4022888"/>
            <a:ext cx="10515600" cy="1828348"/>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s-CO" sz="2000" b="1" i="0" u="none" strike="noStrike" cap="none" dirty="0">
                <a:solidFill>
                  <a:schemeClr val="lt1"/>
                </a:solidFill>
                <a:latin typeface="Arial"/>
                <a:ea typeface="Arial"/>
                <a:cs typeface="Arial"/>
                <a:sym typeface="Arial"/>
              </a:rPr>
              <a:t>Docente: </a:t>
            </a:r>
            <a:endParaRPr sz="1400" b="0" i="0" u="none" strike="noStrike" cap="none" dirty="0">
              <a:solidFill>
                <a:srgbClr val="000000"/>
              </a:solidFill>
              <a:latin typeface="Arial"/>
              <a:ea typeface="Arial"/>
              <a:cs typeface="Arial"/>
              <a:sym typeface="Arial"/>
            </a:endParaRPr>
          </a:p>
          <a:p>
            <a:pPr marL="0" marR="0" lvl="0" indent="0" algn="ctr" rtl="0">
              <a:lnSpc>
                <a:spcPct val="90000"/>
              </a:lnSpc>
              <a:spcBef>
                <a:spcPts val="0"/>
              </a:spcBef>
              <a:spcAft>
                <a:spcPts val="0"/>
              </a:spcAft>
              <a:buClr>
                <a:schemeClr val="lt1"/>
              </a:buClr>
              <a:buSzPts val="2000"/>
              <a:buFont typeface="Arial"/>
              <a:buNone/>
            </a:pPr>
            <a:r>
              <a:rPr lang="es-ES" sz="2000" b="1" i="0" u="none" strike="noStrike" cap="none" dirty="0" err="1">
                <a:solidFill>
                  <a:schemeClr val="lt1"/>
                </a:solidFill>
                <a:latin typeface="Arial"/>
                <a:ea typeface="Arial"/>
                <a:cs typeface="Arial"/>
                <a:sym typeface="Arial"/>
              </a:rPr>
              <a:t>Yomin</a:t>
            </a:r>
            <a:r>
              <a:rPr lang="es-ES" sz="2000" b="1" i="0" u="none" strike="noStrike" cap="none" dirty="0">
                <a:solidFill>
                  <a:schemeClr val="lt1"/>
                </a:solidFill>
                <a:latin typeface="Arial"/>
                <a:ea typeface="Arial"/>
                <a:cs typeface="Arial"/>
                <a:sym typeface="Arial"/>
              </a:rPr>
              <a:t> Jaramillo </a:t>
            </a:r>
            <a:r>
              <a:rPr lang="es-ES" sz="2000" b="1" i="0" u="none" strike="noStrike" cap="none" dirty="0" err="1">
                <a:solidFill>
                  <a:schemeClr val="lt1"/>
                </a:solidFill>
                <a:latin typeface="Arial"/>
                <a:ea typeface="Arial"/>
                <a:cs typeface="Arial"/>
                <a:sym typeface="Arial"/>
              </a:rPr>
              <a:t>Múnera</a:t>
            </a:r>
            <a:endParaRPr sz="1400" b="0" i="0" u="none" strike="noStrike" cap="none" dirty="0">
              <a:solidFill>
                <a:srgbClr val="000000"/>
              </a:solidFill>
              <a:latin typeface="Arial"/>
              <a:ea typeface="Arial"/>
              <a:cs typeface="Arial"/>
              <a:sym typeface="Arial"/>
            </a:endParaRPr>
          </a:p>
          <a:p>
            <a:pPr marL="0" marR="0" lvl="0" indent="0" algn="ctr" rtl="0">
              <a:lnSpc>
                <a:spcPct val="90000"/>
              </a:lnSpc>
              <a:spcBef>
                <a:spcPts val="0"/>
              </a:spcBef>
              <a:spcAft>
                <a:spcPts val="0"/>
              </a:spcAft>
              <a:buClr>
                <a:schemeClr val="lt1"/>
              </a:buClr>
              <a:buSzPts val="2000"/>
              <a:buFont typeface="Arial"/>
              <a:buNone/>
            </a:pPr>
            <a:r>
              <a:rPr lang="es-CO" sz="2000" b="1" i="0" u="none" strike="noStrike" cap="none" dirty="0">
                <a:solidFill>
                  <a:schemeClr val="lt1"/>
                </a:solidFill>
                <a:latin typeface="Arial"/>
                <a:ea typeface="Arial"/>
                <a:cs typeface="Arial"/>
                <a:sym typeface="Arial"/>
              </a:rPr>
              <a:t>yominjaramillo2283@correo.itm.edu.co</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p>
            <a:pPr lvl="0">
              <a:buSzPts val="3600"/>
            </a:pPr>
            <a:r>
              <a:rPr lang="es-ES" dirty="0"/>
              <a:t>LCD-(</a:t>
            </a:r>
            <a:r>
              <a:rPr lang="es-ES" dirty="0" err="1"/>
              <a:t>Liquid</a:t>
            </a:r>
            <a:r>
              <a:rPr lang="es-ES" dirty="0"/>
              <a:t> </a:t>
            </a:r>
            <a:r>
              <a:rPr lang="es-ES" dirty="0" err="1"/>
              <a:t>Crystal</a:t>
            </a:r>
            <a:r>
              <a:rPr lang="es-ES" dirty="0"/>
              <a:t> </a:t>
            </a:r>
            <a:r>
              <a:rPr lang="es-ES" dirty="0" err="1"/>
              <a:t>Display</a:t>
            </a:r>
            <a:r>
              <a:rPr lang="es-ES" dirty="0"/>
              <a:t>)</a:t>
            </a:r>
            <a:endParaRPr dirty="0"/>
          </a:p>
        </p:txBody>
      </p:sp>
      <p:sp>
        <p:nvSpPr>
          <p:cNvPr id="165" name="Google Shape;165;p30"/>
          <p:cNvSpPr txBox="1">
            <a:spLocks noGrp="1"/>
          </p:cNvSpPr>
          <p:nvPr>
            <p:ph type="body" idx="1"/>
          </p:nvPr>
        </p:nvSpPr>
        <p:spPr>
          <a:xfrm>
            <a:off x="763546" y="1581267"/>
            <a:ext cx="6060588" cy="4430065"/>
          </a:xfrm>
          <a:prstGeom prst="rect">
            <a:avLst/>
          </a:prstGeom>
          <a:noFill/>
          <a:ln>
            <a:noFill/>
          </a:ln>
        </p:spPr>
        <p:txBody>
          <a:bodyPr spcFirstLastPara="1" wrap="square" lIns="91425" tIns="45700" rIns="91425" bIns="45700" anchor="t" anchorCtr="0">
            <a:normAutofit/>
          </a:bodyPr>
          <a:lstStyle/>
          <a:p>
            <a:pPr marL="571500" lvl="0" indent="-342900" algn="just">
              <a:buFont typeface="Arial" panose="020B0604020202020204" pitchFamily="34" charset="0"/>
              <a:buChar char="•"/>
            </a:pPr>
            <a:r>
              <a:rPr lang="es-ES" sz="2800" dirty="0"/>
              <a:t>Es un dispositivo que utiliza cristales líquidos para producir imágenes visuales. Consiste en una capa de cristales líquidos entre dos placas polarizadas que permiten el paso de la luz. Estos cristales se pueden modificar aplicando campos eléctricos, lo que cambia su orientación y permite controlar la cantidad de luz que pasa a través de ellos.</a:t>
            </a:r>
            <a:endParaRPr sz="2800" dirty="0"/>
          </a:p>
        </p:txBody>
      </p:sp>
      <p:pic>
        <p:nvPicPr>
          <p:cNvPr id="2" name="Picture 2" descr="16x2 LCD Displ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7708" y="2010344"/>
            <a:ext cx="3891492" cy="299345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p>
            <a:pPr lvl="0">
              <a:buSzPts val="3600"/>
            </a:pPr>
            <a:r>
              <a:rPr lang="es-ES" dirty="0"/>
              <a:t>LCD-(</a:t>
            </a:r>
            <a:r>
              <a:rPr lang="es-ES" dirty="0" err="1"/>
              <a:t>Liquid</a:t>
            </a:r>
            <a:r>
              <a:rPr lang="es-ES" dirty="0"/>
              <a:t> </a:t>
            </a:r>
            <a:r>
              <a:rPr lang="es-ES" dirty="0" err="1"/>
              <a:t>Crystal</a:t>
            </a:r>
            <a:r>
              <a:rPr lang="es-ES" dirty="0"/>
              <a:t> </a:t>
            </a:r>
            <a:r>
              <a:rPr lang="es-ES" dirty="0" err="1"/>
              <a:t>Display</a:t>
            </a:r>
            <a:r>
              <a:rPr lang="es-ES" dirty="0"/>
              <a:t>)</a:t>
            </a:r>
            <a:endParaRPr dirty="0"/>
          </a:p>
        </p:txBody>
      </p:sp>
      <p:sp>
        <p:nvSpPr>
          <p:cNvPr id="165" name="Google Shape;165;p30"/>
          <p:cNvSpPr txBox="1">
            <a:spLocks noGrp="1"/>
          </p:cNvSpPr>
          <p:nvPr>
            <p:ph type="body" idx="1"/>
          </p:nvPr>
        </p:nvSpPr>
        <p:spPr>
          <a:xfrm>
            <a:off x="763546" y="1581267"/>
            <a:ext cx="4756722" cy="4430065"/>
          </a:xfrm>
          <a:prstGeom prst="rect">
            <a:avLst/>
          </a:prstGeom>
          <a:noFill/>
          <a:ln>
            <a:noFill/>
          </a:ln>
        </p:spPr>
        <p:txBody>
          <a:bodyPr spcFirstLastPara="1" wrap="square" lIns="91425" tIns="45700" rIns="91425" bIns="45700" anchor="t" anchorCtr="0">
            <a:normAutofit fontScale="92500" lnSpcReduction="10000"/>
          </a:bodyPr>
          <a:lstStyle/>
          <a:p>
            <a:pPr marL="571500" lvl="0" indent="-342900" algn="just">
              <a:buFont typeface="Arial" panose="020B0604020202020204" pitchFamily="34" charset="0"/>
              <a:buChar char="•"/>
            </a:pPr>
            <a:r>
              <a:rPr lang="es-ES" sz="2800" dirty="0"/>
              <a:t>El funcionamiento de un LCD con un microcontrolador implica la conexión física y la comunicación de datos entre ambos dispositivos. Por lo general, se utilizan interfaces como I2C o SPI para transmitir los datos entre el microcontrolador y el LCD. Estas interfaces envían señales en forma de bits que controlan los píxeles individuales del LCD.</a:t>
            </a:r>
            <a:endParaRPr sz="2800" dirty="0"/>
          </a:p>
        </p:txBody>
      </p:sp>
      <p:pic>
        <p:nvPicPr>
          <p:cNvPr id="2050" name="Picture 2" descr="LCD Interfacing with Pic Microcontroller - MPLAB XC8 and MikroC Pr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2800" y="1701655"/>
            <a:ext cx="5842000" cy="3681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140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p>
            <a:pPr lvl="0">
              <a:buSzPts val="3600"/>
            </a:pPr>
            <a:r>
              <a:rPr lang="es-ES" dirty="0"/>
              <a:t>LCD-(</a:t>
            </a:r>
            <a:r>
              <a:rPr lang="es-ES" dirty="0" err="1"/>
              <a:t>Liquid</a:t>
            </a:r>
            <a:r>
              <a:rPr lang="es-ES" dirty="0"/>
              <a:t> </a:t>
            </a:r>
            <a:r>
              <a:rPr lang="es-ES" dirty="0" err="1"/>
              <a:t>Crystal</a:t>
            </a:r>
            <a:r>
              <a:rPr lang="es-ES" dirty="0"/>
              <a:t> </a:t>
            </a:r>
            <a:r>
              <a:rPr lang="es-ES" dirty="0" err="1"/>
              <a:t>Display</a:t>
            </a:r>
            <a:r>
              <a:rPr lang="es-ES" dirty="0"/>
              <a:t>)</a:t>
            </a:r>
            <a:endParaRPr dirty="0"/>
          </a:p>
        </p:txBody>
      </p:sp>
      <p:sp>
        <p:nvSpPr>
          <p:cNvPr id="165" name="Google Shape;165;p30"/>
          <p:cNvSpPr txBox="1">
            <a:spLocks noGrp="1"/>
          </p:cNvSpPr>
          <p:nvPr>
            <p:ph type="body" idx="1"/>
          </p:nvPr>
        </p:nvSpPr>
        <p:spPr>
          <a:xfrm>
            <a:off x="763545" y="1581267"/>
            <a:ext cx="11428455" cy="4430065"/>
          </a:xfrm>
          <a:prstGeom prst="rect">
            <a:avLst/>
          </a:prstGeom>
          <a:noFill/>
          <a:ln>
            <a:noFill/>
          </a:ln>
        </p:spPr>
        <p:txBody>
          <a:bodyPr spcFirstLastPara="1" wrap="square" lIns="91425" tIns="45700" rIns="91425" bIns="45700" anchor="t" anchorCtr="0">
            <a:normAutofit/>
          </a:bodyPr>
          <a:lstStyle/>
          <a:p>
            <a:pPr marL="571500" lvl="0" indent="-342900" algn="just">
              <a:buFont typeface="Arial" panose="020B0604020202020204" pitchFamily="34" charset="0"/>
              <a:buChar char="•"/>
            </a:pPr>
            <a:r>
              <a:rPr lang="es-ES" sz="2800" dirty="0"/>
              <a:t>Para controlar un LCD con un microcontrolador, se requieren diversas instrucciones específicas. Estas instrucciones permiten configurar el LCD, como establecer el número de filas y columnas, seleccionar el modo de visualización y controlar el cursor. Además, se pueden enviar datos específicos para almacenar caracteres personalizados en el LCD.</a:t>
            </a:r>
            <a:endParaRPr sz="2800" dirty="0"/>
          </a:p>
        </p:txBody>
      </p:sp>
      <p:pic>
        <p:nvPicPr>
          <p:cNvPr id="4102" name="Picture 6" descr="microcontrollers by kbsezgin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7855" y="3720089"/>
            <a:ext cx="8091211" cy="31379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6780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2138900" y="412833"/>
            <a:ext cx="9373925" cy="843473"/>
          </a:xfrm>
          <a:prstGeom prst="rect">
            <a:avLst/>
          </a:prstGeom>
          <a:noFill/>
          <a:ln>
            <a:noFill/>
          </a:ln>
        </p:spPr>
        <p:txBody>
          <a:bodyPr spcFirstLastPara="1" wrap="square" lIns="91425" tIns="45700" rIns="91425" bIns="45700" anchor="ctr" anchorCtr="0">
            <a:noAutofit/>
          </a:bodyPr>
          <a:lstStyle/>
          <a:p>
            <a:pPr lvl="0">
              <a:buSzPts val="3600"/>
            </a:pPr>
            <a:r>
              <a:rPr lang="es-ES" dirty="0"/>
              <a:t>LCD-(</a:t>
            </a:r>
            <a:r>
              <a:rPr lang="es-ES" dirty="0" err="1"/>
              <a:t>Liquid</a:t>
            </a:r>
            <a:r>
              <a:rPr lang="es-ES" dirty="0"/>
              <a:t> </a:t>
            </a:r>
            <a:r>
              <a:rPr lang="es-ES" dirty="0" err="1"/>
              <a:t>Crystal</a:t>
            </a:r>
            <a:r>
              <a:rPr lang="es-ES" dirty="0"/>
              <a:t> </a:t>
            </a:r>
            <a:r>
              <a:rPr lang="es-ES" dirty="0" err="1"/>
              <a:t>Display</a:t>
            </a:r>
            <a:r>
              <a:rPr lang="es-ES" dirty="0"/>
              <a:t>)</a:t>
            </a:r>
            <a:endParaRPr dirty="0"/>
          </a:p>
        </p:txBody>
      </p:sp>
      <p:sp>
        <p:nvSpPr>
          <p:cNvPr id="165" name="Google Shape;165;p30"/>
          <p:cNvSpPr txBox="1">
            <a:spLocks noGrp="1"/>
          </p:cNvSpPr>
          <p:nvPr>
            <p:ph type="body" idx="1"/>
          </p:nvPr>
        </p:nvSpPr>
        <p:spPr>
          <a:xfrm>
            <a:off x="763545" y="1581267"/>
            <a:ext cx="6073353" cy="4430065"/>
          </a:xfrm>
          <a:prstGeom prst="rect">
            <a:avLst/>
          </a:prstGeom>
          <a:noFill/>
          <a:ln>
            <a:noFill/>
          </a:ln>
        </p:spPr>
        <p:txBody>
          <a:bodyPr spcFirstLastPara="1" wrap="square" lIns="91425" tIns="45700" rIns="91425" bIns="45700" anchor="t" anchorCtr="0">
            <a:normAutofit fontScale="92500"/>
          </a:bodyPr>
          <a:lstStyle/>
          <a:p>
            <a:pPr marL="571500" lvl="0" indent="-342900" algn="just">
              <a:buFont typeface="Arial" panose="020B0604020202020204" pitchFamily="34" charset="0"/>
              <a:buChar char="•"/>
            </a:pPr>
            <a:r>
              <a:rPr lang="es-ES" sz="2800" dirty="0"/>
              <a:t>Una vez que el microcontrolador y el LCD están conectados y configurados, se pueden enviar datos o instrucciones desde el microcontrolador al LCD para mostrar información en la pantalla. Por ejemplo, se puede enviar un comando para limpiar la pantalla y luego enviar los datos para mostrar un mensaje específico. </a:t>
            </a:r>
          </a:p>
          <a:p>
            <a:pPr marL="571500" lvl="0" indent="-342900" algn="just">
              <a:buFont typeface="Arial" panose="020B0604020202020204" pitchFamily="34" charset="0"/>
              <a:buChar char="•"/>
            </a:pPr>
            <a:endParaRPr lang="es-ES" sz="2800" dirty="0"/>
          </a:p>
          <a:p>
            <a:pPr marL="228600" lvl="0" indent="0" algn="just"/>
            <a:r>
              <a:rPr lang="es-ES" sz="2800" dirty="0">
                <a:hlinkClick r:id="rId3"/>
              </a:rPr>
              <a:t>https://wokwi.com/projects</a:t>
            </a:r>
            <a:r>
              <a:rPr lang="es-ES" sz="2800">
                <a:hlinkClick r:id="rId3"/>
              </a:rPr>
              <a:t>/377613640309202945</a:t>
            </a:r>
            <a:endParaRPr lang="es-ES" sz="2800"/>
          </a:p>
          <a:p>
            <a:pPr marL="228600" lvl="0" indent="0" algn="just"/>
            <a:endParaRPr lang="es-ES" sz="2800" dirty="0"/>
          </a:p>
        </p:txBody>
      </p:sp>
      <p:pic>
        <p:nvPicPr>
          <p:cNvPr id="3074" name="Picture 2" descr="Ardobot Robótica SAS Display LCD 16x2 con interfaz I2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2375" y="2153708"/>
            <a:ext cx="3027892" cy="3027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5420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3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Diseño personalizad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72083739449E146954D217C5C5B75FD" ma:contentTypeVersion="8" ma:contentTypeDescription="Create a new document." ma:contentTypeScope="" ma:versionID="2cab1e17185109e3773b069ae0f13469">
  <xsd:schema xmlns:xsd="http://www.w3.org/2001/XMLSchema" xmlns:xs="http://www.w3.org/2001/XMLSchema" xmlns:p="http://schemas.microsoft.com/office/2006/metadata/properties" xmlns:ns2="70354af7-c67f-45ea-a8f1-6fecbfa9bee8" targetNamespace="http://schemas.microsoft.com/office/2006/metadata/properties" ma:root="true" ma:fieldsID="7029404d692abcebbd71a5ea72986350" ns2:_="">
    <xsd:import namespace="70354af7-c67f-45ea-a8f1-6fecbfa9bee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354af7-c67f-45ea-a8f1-6fecbfa9be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1C7B4B6-D55E-4580-A188-7C2BA88D4EA6}"/>
</file>

<file path=customXml/itemProps2.xml><?xml version="1.0" encoding="utf-8"?>
<ds:datastoreItem xmlns:ds="http://schemas.openxmlformats.org/officeDocument/2006/customXml" ds:itemID="{0BD231D1-9A5D-446D-94E8-672CC9A880FC}"/>
</file>

<file path=customXml/itemProps3.xml><?xml version="1.0" encoding="utf-8"?>
<ds:datastoreItem xmlns:ds="http://schemas.openxmlformats.org/officeDocument/2006/customXml" ds:itemID="{7F2DAF22-8855-4749-AB9D-32B941FC09E0}"/>
</file>

<file path=docProps/app.xml><?xml version="1.0" encoding="utf-8"?>
<Properties xmlns="http://schemas.openxmlformats.org/officeDocument/2006/extended-properties" xmlns:vt="http://schemas.openxmlformats.org/officeDocument/2006/docPropsVTypes">
  <TotalTime>223</TotalTime>
  <Words>277</Words>
  <Application>Microsoft Office PowerPoint</Application>
  <PresentationFormat>Panorámica</PresentationFormat>
  <Paragraphs>14</Paragraphs>
  <Slides>6</Slides>
  <Notes>6</Notes>
  <HiddenSlides>0</HiddenSlides>
  <MMClips>0</MMClips>
  <ScaleCrop>false</ScaleCrop>
  <HeadingPairs>
    <vt:vector size="6" baseType="variant">
      <vt:variant>
        <vt:lpstr>Fuentes usadas</vt:lpstr>
      </vt:variant>
      <vt:variant>
        <vt:i4>3</vt:i4>
      </vt:variant>
      <vt:variant>
        <vt:lpstr>Tema</vt:lpstr>
      </vt:variant>
      <vt:variant>
        <vt:i4>5</vt:i4>
      </vt:variant>
      <vt:variant>
        <vt:lpstr>Títulos de diapositiva</vt:lpstr>
      </vt:variant>
      <vt:variant>
        <vt:i4>6</vt:i4>
      </vt:variant>
    </vt:vector>
  </HeadingPairs>
  <TitlesOfParts>
    <vt:vector size="14" baseType="lpstr">
      <vt:lpstr>Arial</vt:lpstr>
      <vt:lpstr>Calibri</vt:lpstr>
      <vt:lpstr>Arial Narrow</vt:lpstr>
      <vt:lpstr>3_Diseño personalizado</vt:lpstr>
      <vt:lpstr>1_Diseño personalizado</vt:lpstr>
      <vt:lpstr>4_Diseño personalizado</vt:lpstr>
      <vt:lpstr>Diseño personalizado</vt:lpstr>
      <vt:lpstr>2_Diseño personalizado</vt:lpstr>
      <vt:lpstr>Microcontroladores LCD</vt:lpstr>
      <vt:lpstr>LCD-(Liquid Crystal Display)</vt:lpstr>
      <vt:lpstr>LCD-(Liquid Crystal Display)</vt:lpstr>
      <vt:lpstr>LCD-(Liquid Crystal Display)</vt:lpstr>
      <vt:lpstr>LCD-(Liquid Crystal Display)</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Microcontroladores</dc:title>
  <dc:creator>Carolina López García</dc:creator>
  <cp:lastModifiedBy>MANUELA VARELA CHAVERRA</cp:lastModifiedBy>
  <cp:revision>11</cp:revision>
  <dcterms:created xsi:type="dcterms:W3CDTF">2020-02-18T21:49:27Z</dcterms:created>
  <dcterms:modified xsi:type="dcterms:W3CDTF">2024-04-24T21:07:05Z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0x010100372083739449E146954D217C5C5B75FD</vt:lpwstr>
  </property>
</Properties>
</file>